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1"/>
  </p:notesMasterIdLst>
  <p:sldIdLst>
    <p:sldId id="273" r:id="rId2"/>
    <p:sldId id="256" r:id="rId3"/>
    <p:sldId id="258" r:id="rId4"/>
    <p:sldId id="259" r:id="rId5"/>
    <p:sldId id="260" r:id="rId6"/>
    <p:sldId id="272" r:id="rId7"/>
    <p:sldId id="261" r:id="rId8"/>
    <p:sldId id="263" r:id="rId9"/>
    <p:sldId id="269"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2" d="100"/>
          <a:sy n="62" d="100"/>
        </p:scale>
        <p:origin x="8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259E3-2B96-4FE2-9A7A-626720B8B7F6}" type="datetimeFigureOut">
              <a:rPr lang="en-US" smtClean="0"/>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57D12-8F45-4BB6-9381-F34C25F4E817}" type="slidenum">
              <a:rPr lang="en-US" smtClean="0"/>
              <a:t>‹#›</a:t>
            </a:fld>
            <a:endParaRPr lang="en-US"/>
          </a:p>
        </p:txBody>
      </p:sp>
    </p:spTree>
    <p:extLst>
      <p:ext uri="{BB962C8B-B14F-4D97-AF65-F5344CB8AC3E}">
        <p14:creationId xmlns:p14="http://schemas.microsoft.com/office/powerpoint/2010/main" val="4171421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57D12-8F45-4BB6-9381-F34C25F4E817}" type="slidenum">
              <a:rPr lang="en-US" smtClean="0"/>
              <a:t>9</a:t>
            </a:fld>
            <a:endParaRPr lang="en-US"/>
          </a:p>
        </p:txBody>
      </p:sp>
    </p:spTree>
    <p:extLst>
      <p:ext uri="{BB962C8B-B14F-4D97-AF65-F5344CB8AC3E}">
        <p14:creationId xmlns:p14="http://schemas.microsoft.com/office/powerpoint/2010/main" val="2655910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F61396C-4F53-4CE0-8014-147F4A67961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6F3B5-73A0-49F4-A230-0F0ADD90910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777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1396C-4F53-4CE0-8014-147F4A67961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61855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1396C-4F53-4CE0-8014-147F4A67961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6F3B5-73A0-49F4-A230-0F0ADD909106}"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88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1396C-4F53-4CE0-8014-147F4A67961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3673567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61396C-4F53-4CE0-8014-147F4A67961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36F3B5-73A0-49F4-A230-0F0ADD90910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65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1396C-4F53-4CE0-8014-147F4A679614}"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1547642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61396C-4F53-4CE0-8014-147F4A679614}" type="datetimeFigureOut">
              <a:rPr lang="en-US" smtClean="0"/>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7912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61396C-4F53-4CE0-8014-147F4A679614}" type="datetimeFigureOut">
              <a:rPr lang="en-US" smtClean="0"/>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342023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1396C-4F53-4CE0-8014-147F4A679614}" type="datetimeFigureOut">
              <a:rPr lang="en-US" smtClean="0"/>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4065166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61396C-4F53-4CE0-8014-147F4A679614}"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spTree>
    <p:extLst>
      <p:ext uri="{BB962C8B-B14F-4D97-AF65-F5344CB8AC3E}">
        <p14:creationId xmlns:p14="http://schemas.microsoft.com/office/powerpoint/2010/main" val="2329218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1396C-4F53-4CE0-8014-147F4A679614}"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36F3B5-73A0-49F4-A230-0F0ADD90910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952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F61396C-4F53-4CE0-8014-147F4A679614}" type="datetimeFigureOut">
              <a:rPr lang="en-US" smtClean="0"/>
              <a:t>4/26/2024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B36F3B5-73A0-49F4-A230-0F0ADD909106}"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62828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Hologram from iPad">
            <a:extLst>
              <a:ext uri="{FF2B5EF4-FFF2-40B4-BE49-F238E27FC236}">
                <a16:creationId xmlns:a16="http://schemas.microsoft.com/office/drawing/2014/main" id="{F273D61A-570D-CEBD-F950-B477C9EC4881}"/>
              </a:ext>
            </a:extLst>
          </p:cNvPr>
          <p:cNvPicPr>
            <a:picLocks noChangeAspect="1"/>
          </p:cNvPicPr>
          <p:nvPr/>
        </p:nvPicPr>
        <p:blipFill rotWithShape="1">
          <a:blip r:embed="rId4">
            <a:alphaModFix amt="45000"/>
          </a:blip>
          <a:srcRect t="7269" r="-1" b="8439"/>
          <a:stretch/>
        </p:blipFill>
        <p:spPr>
          <a:xfrm>
            <a:off x="20" y="-1"/>
            <a:ext cx="12188932" cy="6858000"/>
          </a:xfrm>
          <a:prstGeom prst="rect">
            <a:avLst/>
          </a:prstGeom>
        </p:spPr>
      </p:pic>
      <p:sp>
        <p:nvSpPr>
          <p:cNvPr id="2" name="Title 1">
            <a:extLst>
              <a:ext uri="{FF2B5EF4-FFF2-40B4-BE49-F238E27FC236}">
                <a16:creationId xmlns:a16="http://schemas.microsoft.com/office/drawing/2014/main" id="{8848C73D-6403-5B14-DAA6-1A8EB3018055}"/>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kern="1200" cap="all" spc="200" baseline="0" dirty="0">
                <a:solidFill>
                  <a:schemeClr val="tx1"/>
                </a:solidFill>
                <a:latin typeface="+mj-lt"/>
                <a:ea typeface="+mj-ea"/>
                <a:cs typeface="+mj-cs"/>
              </a:rPr>
              <a:t>TATA – ONLINE RETAIL data ANALYSIS</a:t>
            </a:r>
          </a:p>
        </p:txBody>
      </p:sp>
      <p:cxnSp>
        <p:nvCxnSpPr>
          <p:cNvPr id="18" name="Straight Connector 17">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4" name="Audio 163">
            <a:extLst>
              <a:ext uri="{FF2B5EF4-FFF2-40B4-BE49-F238E27FC236}">
                <a16:creationId xmlns:a16="http://schemas.microsoft.com/office/drawing/2014/main" id="{81E37DE1-1253-86D5-200D-5458F3071E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81131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509"/>
    </mc:Choice>
    <mc:Fallback>
      <p:transition spd="slow" advTm="8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4"/>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4"/>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53299-3639-F765-0868-AFBC66E741ED}"/>
              </a:ext>
            </a:extLst>
          </p:cNvPr>
          <p:cNvSpPr>
            <a:spLocks noGrp="1"/>
          </p:cNvSpPr>
          <p:nvPr>
            <p:ph type="ctrTitle"/>
          </p:nvPr>
        </p:nvSpPr>
        <p:spPr>
          <a:xfrm>
            <a:off x="8129872" y="643467"/>
            <a:ext cx="3473009" cy="5571066"/>
          </a:xfrm>
        </p:spPr>
        <p:txBody>
          <a:bodyPr vert="horz" lIns="91440" tIns="45720" rIns="91440" bIns="45720" rtlCol="0" anchor="ctr">
            <a:normAutofit/>
          </a:bodyPr>
          <a:lstStyle/>
          <a:p>
            <a:pPr algn="l"/>
            <a:r>
              <a:rPr lang="en-US" kern="1200" cap="all" spc="100" baseline="0" dirty="0">
                <a:solidFill>
                  <a:schemeClr val="tx1">
                    <a:lumMod val="95000"/>
                    <a:lumOff val="5000"/>
                  </a:schemeClr>
                </a:solidFill>
                <a:latin typeface="+mj-lt"/>
                <a:ea typeface="+mj-ea"/>
                <a:cs typeface="+mj-cs"/>
              </a:rPr>
              <a:t>AGENDA</a:t>
            </a:r>
          </a:p>
        </p:txBody>
      </p:sp>
      <p:cxnSp>
        <p:nvCxnSpPr>
          <p:cNvPr id="18" name="Straight Connector 17">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81CDB0A-CFBB-1264-D4A5-C52DDC6397CA}"/>
              </a:ext>
            </a:extLst>
          </p:cNvPr>
          <p:cNvSpPr>
            <a:spLocks/>
          </p:cNvSpPr>
          <p:nvPr/>
        </p:nvSpPr>
        <p:spPr>
          <a:xfrm>
            <a:off x="942975" y="2051219"/>
            <a:ext cx="5704620" cy="1912326"/>
          </a:xfrm>
          <a:prstGeom prst="rect">
            <a:avLst/>
          </a:prstGeom>
        </p:spPr>
        <p:txBody>
          <a:bodyPr vert="horz" lIns="91440" tIns="45720" rIns="91440" bIns="45720" rtlCol="0" anchor="ctr">
            <a:normAutofit fontScale="92500" lnSpcReduction="10000"/>
          </a:bodyPr>
          <a:lstStyle/>
          <a:p>
            <a:pPr marL="216027" indent="-144018" defTabSz="288036">
              <a:lnSpc>
                <a:spcPct val="110000"/>
              </a:lnSpc>
              <a:buFont typeface="Arial" panose="020B0604020202020204" pitchFamily="34" charset="0"/>
              <a:buChar char="•"/>
            </a:pPr>
            <a:r>
              <a:rPr lang="en-US" sz="3100" kern="1200" dirty="0">
                <a:solidFill>
                  <a:srgbClr val="555555"/>
                </a:solidFill>
                <a:latin typeface="+mn-lt"/>
                <a:ea typeface="+mn-ea"/>
                <a:cs typeface="+mn-cs"/>
              </a:rPr>
              <a:t>Problem</a:t>
            </a:r>
          </a:p>
          <a:p>
            <a:pPr marL="216027" indent="-144018" defTabSz="288036">
              <a:lnSpc>
                <a:spcPct val="110000"/>
              </a:lnSpc>
              <a:buFont typeface="Arial" panose="020B0604020202020204" pitchFamily="34" charset="0"/>
              <a:buChar char="•"/>
            </a:pPr>
            <a:r>
              <a:rPr lang="en-US" sz="3100" kern="1200" dirty="0">
                <a:solidFill>
                  <a:srgbClr val="555555"/>
                </a:solidFill>
                <a:latin typeface="+mn-lt"/>
                <a:ea typeface="+mn-ea"/>
                <a:cs typeface="+mn-cs"/>
              </a:rPr>
              <a:t>The analytics team</a:t>
            </a:r>
          </a:p>
          <a:p>
            <a:pPr marL="216027" indent="-144018" defTabSz="288036">
              <a:lnSpc>
                <a:spcPct val="110000"/>
              </a:lnSpc>
              <a:buFont typeface="Arial" panose="020B0604020202020204" pitchFamily="34" charset="0"/>
              <a:buChar char="•"/>
            </a:pPr>
            <a:r>
              <a:rPr lang="en-US" sz="3100" kern="1200" dirty="0">
                <a:solidFill>
                  <a:srgbClr val="555555"/>
                </a:solidFill>
                <a:latin typeface="+mn-lt"/>
                <a:ea typeface="+mn-ea"/>
                <a:cs typeface="+mn-cs"/>
              </a:rPr>
              <a:t>Process</a:t>
            </a:r>
          </a:p>
          <a:p>
            <a:pPr marL="216027" indent="-144018" defTabSz="288036">
              <a:lnSpc>
                <a:spcPct val="110000"/>
              </a:lnSpc>
              <a:buFont typeface="Arial" panose="020B0604020202020204" pitchFamily="34" charset="0"/>
              <a:buChar char="•"/>
            </a:pPr>
            <a:r>
              <a:rPr lang="en-US" sz="3100" kern="1200" dirty="0">
                <a:solidFill>
                  <a:srgbClr val="555555"/>
                </a:solidFill>
                <a:latin typeface="+mn-lt"/>
                <a:ea typeface="+mn-ea"/>
                <a:cs typeface="+mn-cs"/>
              </a:rPr>
              <a:t>Insights</a:t>
            </a:r>
          </a:p>
          <a:p>
            <a:pPr indent="-144018" defTabSz="288036">
              <a:lnSpc>
                <a:spcPct val="110000"/>
              </a:lnSpc>
              <a:buFont typeface="Arial" panose="020B0604020202020204" pitchFamily="34" charset="0"/>
              <a:buChar char="•"/>
            </a:pPr>
            <a:endParaRPr lang="en-US" sz="1071" kern="1200" dirty="0">
              <a:solidFill>
                <a:srgbClr val="555555"/>
              </a:solidFill>
              <a:latin typeface="+mn-lt"/>
              <a:ea typeface="+mn-ea"/>
              <a:cs typeface="+mn-cs"/>
            </a:endParaRPr>
          </a:p>
          <a:p>
            <a:pPr indent="-228600">
              <a:lnSpc>
                <a:spcPct val="110000"/>
              </a:lnSpc>
              <a:buFont typeface="Arial" panose="020B0604020202020204" pitchFamily="34" charset="0"/>
              <a:buChar char="•"/>
            </a:pPr>
            <a:endParaRPr lang="en-US" sz="1700" dirty="0">
              <a:solidFill>
                <a:srgbClr val="FFFFFF"/>
              </a:solidFill>
            </a:endParaRPr>
          </a:p>
        </p:txBody>
      </p:sp>
      <p:pic>
        <p:nvPicPr>
          <p:cNvPr id="31" name="Audio 30">
            <a:extLst>
              <a:ext uri="{FF2B5EF4-FFF2-40B4-BE49-F238E27FC236}">
                <a16:creationId xmlns:a16="http://schemas.microsoft.com/office/drawing/2014/main" id="{B6442791-095D-FD16-E628-1BEC2C2E76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91398426"/>
      </p:ext>
    </p:extLst>
  </p:cSld>
  <p:clrMapOvr>
    <a:masterClrMapping/>
  </p:clrMapOvr>
  <mc:AlternateContent xmlns:mc="http://schemas.openxmlformats.org/markup-compatibility/2006">
    <mc:Choice xmlns:p14="http://schemas.microsoft.com/office/powerpoint/2010/main" Requires="p14">
      <p:transition spd="slow" p14:dur="2000" advTm="9263"/>
    </mc:Choice>
    <mc:Fallback>
      <p:transition spd="slow" advTm="9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D1C-8B5D-FB43-1B82-1D7F9C422724}"/>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4F2B9563-4ED3-28C3-E6E0-ACA901E4F892}"/>
              </a:ext>
            </a:extLst>
          </p:cNvPr>
          <p:cNvSpPr>
            <a:spLocks noGrp="1"/>
          </p:cNvSpPr>
          <p:nvPr>
            <p:ph idx="1"/>
          </p:nvPr>
        </p:nvSpPr>
        <p:spPr/>
        <p:txBody>
          <a:bodyPr>
            <a:normAutofit/>
          </a:bodyPr>
          <a:lstStyle/>
          <a:p>
            <a:pPr marL="0" indent="0">
              <a:buNone/>
            </a:pPr>
            <a:r>
              <a:rPr lang="en-US" dirty="0"/>
              <a:t>Management seeks to understand the primary drivers behind the current success of the business and aims to analyze them to inform strategic planning for the upcoming year. They are keen on examining metrics related to both operational and marketing aspects. Additionally, as part of their expansion plans, they are interested in identifying high-performing areas to maintain focus on successful strategies. Furthermore, they express a desire to explore various metrics based on demographic data available within the dataset.</a:t>
            </a:r>
          </a:p>
        </p:txBody>
      </p:sp>
      <p:pic>
        <p:nvPicPr>
          <p:cNvPr id="20" name="Audio 19">
            <a:extLst>
              <a:ext uri="{FF2B5EF4-FFF2-40B4-BE49-F238E27FC236}">
                <a16:creationId xmlns:a16="http://schemas.microsoft.com/office/drawing/2014/main" id="{4E8B3A7D-1911-61FA-5D1E-09EDE34C59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01979370"/>
      </p:ext>
    </p:extLst>
  </p:cSld>
  <p:clrMapOvr>
    <a:masterClrMapping/>
  </p:clrMapOvr>
  <mc:AlternateContent xmlns:mc="http://schemas.openxmlformats.org/markup-compatibility/2006">
    <mc:Choice xmlns:p14="http://schemas.microsoft.com/office/powerpoint/2010/main" Requires="p14">
      <p:transition spd="slow" p14:dur="2000" advTm="56885"/>
    </mc:Choice>
    <mc:Fallback>
      <p:transition spd="slow" advTm="56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37F2-EBC1-B911-0DFD-89AF2A4C484D}"/>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a:t>THE ANALYTICS TEAM</a:t>
            </a:r>
          </a:p>
        </p:txBody>
      </p:sp>
      <p:sp>
        <p:nvSpPr>
          <p:cNvPr id="3" name="Content Placeholder 2">
            <a:extLst>
              <a:ext uri="{FF2B5EF4-FFF2-40B4-BE49-F238E27FC236}">
                <a16:creationId xmlns:a16="http://schemas.microsoft.com/office/drawing/2014/main" id="{D9E11348-342D-E69F-5A7E-3E5503A1C339}"/>
              </a:ext>
            </a:extLst>
          </p:cNvPr>
          <p:cNvSpPr>
            <a:spLocks noGrp="1"/>
          </p:cNvSpPr>
          <p:nvPr>
            <p:ph idx="1"/>
          </p:nvPr>
        </p:nvSpPr>
        <p:spPr>
          <a:xfrm>
            <a:off x="1876425" y="3602038"/>
            <a:ext cx="3734942" cy="2052720"/>
          </a:xfrm>
        </p:spPr>
        <p:txBody>
          <a:bodyPr vert="horz" lIns="91440" tIns="45720" rIns="91440" bIns="45720" rtlCol="0">
            <a:normAutofit/>
          </a:bodyPr>
          <a:lstStyle/>
          <a:p>
            <a:pPr marL="0" indent="0">
              <a:buNone/>
            </a:pPr>
            <a:r>
              <a:rPr lang="en-US" sz="2000" cap="all">
                <a:solidFill>
                  <a:schemeClr val="tx2"/>
                </a:solidFill>
              </a:rPr>
              <a:t>BELOWEI PETER DITORU-MUJE</a:t>
            </a:r>
          </a:p>
        </p:txBody>
      </p:sp>
      <p:pic>
        <p:nvPicPr>
          <p:cNvPr id="7" name="Picture 6" descr="A person in a white sweater&#10;&#10;Description automatically generated">
            <a:extLst>
              <a:ext uri="{FF2B5EF4-FFF2-40B4-BE49-F238E27FC236}">
                <a16:creationId xmlns:a16="http://schemas.microsoft.com/office/drawing/2014/main" id="{D00CA9E8-450A-ED89-078F-78F7B257D8B4}"/>
              </a:ext>
            </a:extLst>
          </p:cNvPr>
          <p:cNvPicPr>
            <a:picLocks noChangeAspect="1"/>
          </p:cNvPicPr>
          <p:nvPr/>
        </p:nvPicPr>
        <p:blipFill rotWithShape="1">
          <a:blip r:embed="rId5">
            <a:extLst>
              <a:ext uri="{28A0092B-C50C-407E-A947-70E740481C1C}">
                <a14:useLocalDpi xmlns:a14="http://schemas.microsoft.com/office/drawing/2010/main" val="0"/>
              </a:ext>
            </a:extLst>
          </a:blip>
          <a:srcRect b="25943"/>
          <a:stretch/>
        </p:blipFill>
        <p:spPr>
          <a:xfrm>
            <a:off x="6421396" y="1136606"/>
            <a:ext cx="4635583" cy="4577297"/>
          </a:xfrm>
          <a:prstGeom prst="rect">
            <a:avLst/>
          </a:prstGeom>
        </p:spPr>
      </p:pic>
      <p:pic>
        <p:nvPicPr>
          <p:cNvPr id="16" name="Audio 15">
            <a:extLst>
              <a:ext uri="{FF2B5EF4-FFF2-40B4-BE49-F238E27FC236}">
                <a16:creationId xmlns:a16="http://schemas.microsoft.com/office/drawing/2014/main" id="{9E7268C7-CB4F-61CD-5C91-709A9CED13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73395491"/>
      </p:ext>
    </p:extLst>
  </p:cSld>
  <p:clrMapOvr>
    <a:masterClrMapping/>
  </p:clrMapOvr>
  <mc:AlternateContent xmlns:mc="http://schemas.openxmlformats.org/markup-compatibility/2006">
    <mc:Choice xmlns:p14="http://schemas.microsoft.com/office/powerpoint/2010/main" Requires="p14">
      <p:transition spd="slow" p14:dur="2000" advTm="7171"/>
    </mc:Choice>
    <mc:Fallback>
      <p:transition spd="slow" advTm="7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72D2-A306-2CCE-CE64-41E67DF30061}"/>
              </a:ext>
            </a:extLst>
          </p:cNvPr>
          <p:cNvSpPr>
            <a:spLocks noGrp="1"/>
          </p:cNvSpPr>
          <p:nvPr>
            <p:ph type="title"/>
          </p:nvPr>
        </p:nvSpPr>
        <p:spPr/>
        <p:txBody>
          <a:bodyPr/>
          <a:lstStyle/>
          <a:p>
            <a:r>
              <a:rPr lang="en-US" dirty="0"/>
              <a:t>THE PROCESS</a:t>
            </a:r>
          </a:p>
        </p:txBody>
      </p:sp>
      <p:sp>
        <p:nvSpPr>
          <p:cNvPr id="3" name="Content Placeholder 2">
            <a:extLst>
              <a:ext uri="{FF2B5EF4-FFF2-40B4-BE49-F238E27FC236}">
                <a16:creationId xmlns:a16="http://schemas.microsoft.com/office/drawing/2014/main" id="{4962979B-102E-04B4-8450-FF35FC4BB776}"/>
              </a:ext>
            </a:extLst>
          </p:cNvPr>
          <p:cNvSpPr>
            <a:spLocks noGrp="1"/>
          </p:cNvSpPr>
          <p:nvPr>
            <p:ph idx="1"/>
          </p:nvPr>
        </p:nvSpPr>
        <p:spPr/>
        <p:txBody>
          <a:bodyPr/>
          <a:lstStyle/>
          <a:p>
            <a:r>
              <a:rPr lang="en-US" dirty="0"/>
              <a:t>Understanding the data given.</a:t>
            </a:r>
          </a:p>
          <a:p>
            <a:r>
              <a:rPr lang="en-US" dirty="0"/>
              <a:t>Data cleaning.</a:t>
            </a:r>
          </a:p>
          <a:p>
            <a:r>
              <a:rPr lang="en-US" dirty="0"/>
              <a:t>Data modelling.</a:t>
            </a:r>
          </a:p>
          <a:p>
            <a:r>
              <a:rPr lang="en-US" dirty="0"/>
              <a:t>Data analysis.</a:t>
            </a:r>
          </a:p>
          <a:p>
            <a:r>
              <a:rPr lang="en-US" dirty="0"/>
              <a:t>Uncover insights.</a:t>
            </a:r>
          </a:p>
        </p:txBody>
      </p:sp>
      <p:pic>
        <p:nvPicPr>
          <p:cNvPr id="22" name="Audio 21">
            <a:extLst>
              <a:ext uri="{FF2B5EF4-FFF2-40B4-BE49-F238E27FC236}">
                <a16:creationId xmlns:a16="http://schemas.microsoft.com/office/drawing/2014/main" id="{D7680B66-501A-65D8-8D4E-08DCF27193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40177979"/>
      </p:ext>
    </p:extLst>
  </p:cSld>
  <p:clrMapOvr>
    <a:masterClrMapping/>
  </p:clrMapOvr>
  <mc:AlternateContent xmlns:mc="http://schemas.openxmlformats.org/markup-compatibility/2006">
    <mc:Choice xmlns:p14="http://schemas.microsoft.com/office/powerpoint/2010/main" Requires="p14">
      <p:transition spd="slow" p14:dur="2000" advTm="75385"/>
    </mc:Choice>
    <mc:Fallback>
      <p:transition spd="slow" advTm="75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77E0E-248B-AB4B-F437-62D124185EBB}"/>
              </a:ext>
            </a:extLst>
          </p:cNvPr>
          <p:cNvSpPr>
            <a:spLocks noGrp="1"/>
          </p:cNvSpPr>
          <p:nvPr>
            <p:ph type="title"/>
          </p:nvPr>
        </p:nvSpPr>
        <p:spPr/>
        <p:txBody>
          <a:bodyPr>
            <a:normAutofit/>
          </a:bodyPr>
          <a:lstStyle/>
          <a:p>
            <a:pPr algn="ctr"/>
            <a:r>
              <a:rPr lang="en-US" dirty="0"/>
              <a:t>INSIGHTS</a:t>
            </a:r>
            <a:br>
              <a:rPr lang="en-US" dirty="0"/>
            </a:br>
            <a:endParaRPr lang="en-US" dirty="0"/>
          </a:p>
        </p:txBody>
      </p:sp>
      <p:sp>
        <p:nvSpPr>
          <p:cNvPr id="10" name="Text Placeholder 9">
            <a:extLst>
              <a:ext uri="{FF2B5EF4-FFF2-40B4-BE49-F238E27FC236}">
                <a16:creationId xmlns:a16="http://schemas.microsoft.com/office/drawing/2014/main" id="{0F0F0F72-FF21-1FC5-61EE-BAB4342FB0A7}"/>
              </a:ext>
            </a:extLst>
          </p:cNvPr>
          <p:cNvSpPr>
            <a:spLocks noGrp="1"/>
          </p:cNvSpPr>
          <p:nvPr>
            <p:ph type="body" idx="1"/>
          </p:nvPr>
        </p:nvSpPr>
        <p:spPr/>
        <p:txBody>
          <a:bodyPr>
            <a:normAutofit/>
          </a:bodyPr>
          <a:lstStyle/>
          <a:p>
            <a:pPr algn="ctr"/>
            <a:r>
              <a:rPr lang="en-US" dirty="0">
                <a:solidFill>
                  <a:schemeClr val="tx1"/>
                </a:solidFill>
              </a:rPr>
              <a:t>Top 10 countries by revenue</a:t>
            </a:r>
          </a:p>
        </p:txBody>
      </p:sp>
      <p:pic>
        <p:nvPicPr>
          <p:cNvPr id="9" name="Content Placeholder 8" descr="A graph of the country">
            <a:extLst>
              <a:ext uri="{FF2B5EF4-FFF2-40B4-BE49-F238E27FC236}">
                <a16:creationId xmlns:a16="http://schemas.microsoft.com/office/drawing/2014/main" id="{5A2DB49B-B161-5C00-C154-43BE903D197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99488" y="3073397"/>
            <a:ext cx="4932236" cy="2717800"/>
          </a:xfrm>
        </p:spPr>
      </p:pic>
      <p:sp>
        <p:nvSpPr>
          <p:cNvPr id="12" name="Text Placeholder 11">
            <a:extLst>
              <a:ext uri="{FF2B5EF4-FFF2-40B4-BE49-F238E27FC236}">
                <a16:creationId xmlns:a16="http://schemas.microsoft.com/office/drawing/2014/main" id="{BE91A3CC-C22D-1040-C97C-220AAA770373}"/>
              </a:ext>
            </a:extLst>
          </p:cNvPr>
          <p:cNvSpPr>
            <a:spLocks noGrp="1"/>
          </p:cNvSpPr>
          <p:nvPr>
            <p:ph type="body" sz="quarter" idx="3"/>
          </p:nvPr>
        </p:nvSpPr>
        <p:spPr/>
        <p:txBody>
          <a:bodyPr>
            <a:normAutofit/>
          </a:bodyPr>
          <a:lstStyle/>
          <a:p>
            <a:r>
              <a:rPr lang="en-US" dirty="0">
                <a:solidFill>
                  <a:schemeClr val="tx1"/>
                </a:solidFill>
              </a:rPr>
              <a:t>REVENUE BY MONTH</a:t>
            </a:r>
          </a:p>
        </p:txBody>
      </p:sp>
      <p:pic>
        <p:nvPicPr>
          <p:cNvPr id="15" name="Content Placeholder 14" descr="A graph with a line and a line">
            <a:extLst>
              <a:ext uri="{FF2B5EF4-FFF2-40B4-BE49-F238E27FC236}">
                <a16:creationId xmlns:a16="http://schemas.microsoft.com/office/drawing/2014/main" id="{002D19E6-6D3D-503B-4EA2-D2786D4E9DDC}"/>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444357" y="3809164"/>
            <a:ext cx="3848298" cy="1657435"/>
          </a:xfrm>
        </p:spPr>
      </p:pic>
      <p:pic>
        <p:nvPicPr>
          <p:cNvPr id="32" name="Audio 31">
            <a:extLst>
              <a:ext uri="{FF2B5EF4-FFF2-40B4-BE49-F238E27FC236}">
                <a16:creationId xmlns:a16="http://schemas.microsoft.com/office/drawing/2014/main" id="{217FFCD8-5C0B-5BDE-BA99-7294320639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73081779"/>
      </p:ext>
    </p:extLst>
  </p:cSld>
  <p:clrMapOvr>
    <a:masterClrMapping/>
  </p:clrMapOvr>
  <mc:AlternateContent xmlns:mc="http://schemas.openxmlformats.org/markup-compatibility/2006">
    <mc:Choice xmlns:p14="http://schemas.microsoft.com/office/powerpoint/2010/main" Requires="p14">
      <p:transition spd="slow" p14:dur="2000" advTm="59536"/>
    </mc:Choice>
    <mc:Fallback>
      <p:transition spd="slow" advTm="59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77E0E-248B-AB4B-F437-62D124185EBB}"/>
              </a:ext>
            </a:extLst>
          </p:cNvPr>
          <p:cNvSpPr>
            <a:spLocks noGrp="1"/>
          </p:cNvSpPr>
          <p:nvPr>
            <p:ph type="title"/>
          </p:nvPr>
        </p:nvSpPr>
        <p:spPr/>
        <p:txBody>
          <a:bodyPr>
            <a:normAutofit/>
          </a:bodyPr>
          <a:lstStyle/>
          <a:p>
            <a:pPr algn="ctr"/>
            <a:r>
              <a:rPr lang="en-US" dirty="0"/>
              <a:t>INSIGHTS</a:t>
            </a:r>
            <a:br>
              <a:rPr lang="en-US" dirty="0"/>
            </a:br>
            <a:endParaRPr lang="en-US" dirty="0"/>
          </a:p>
        </p:txBody>
      </p:sp>
      <p:sp>
        <p:nvSpPr>
          <p:cNvPr id="10" name="Text Placeholder 9">
            <a:extLst>
              <a:ext uri="{FF2B5EF4-FFF2-40B4-BE49-F238E27FC236}">
                <a16:creationId xmlns:a16="http://schemas.microsoft.com/office/drawing/2014/main" id="{0F0F0F72-FF21-1FC5-61EE-BAB4342FB0A7}"/>
              </a:ext>
            </a:extLst>
          </p:cNvPr>
          <p:cNvSpPr>
            <a:spLocks noGrp="1"/>
          </p:cNvSpPr>
          <p:nvPr>
            <p:ph type="body" idx="1"/>
          </p:nvPr>
        </p:nvSpPr>
        <p:spPr/>
        <p:txBody>
          <a:bodyPr>
            <a:normAutofit/>
          </a:bodyPr>
          <a:lstStyle/>
          <a:p>
            <a:pPr algn="ctr"/>
            <a:r>
              <a:rPr lang="en-US" dirty="0">
                <a:solidFill>
                  <a:schemeClr val="tx1"/>
                </a:solidFill>
              </a:rPr>
              <a:t>TOP 5 COUNTRIES THAT SOLD ONLINE</a:t>
            </a:r>
          </a:p>
        </p:txBody>
      </p:sp>
      <p:pic>
        <p:nvPicPr>
          <p:cNvPr id="17" name="Content Placeholder 16" descr="A graph with numbers and text">
            <a:extLst>
              <a:ext uri="{FF2B5EF4-FFF2-40B4-BE49-F238E27FC236}">
                <a16:creationId xmlns:a16="http://schemas.microsoft.com/office/drawing/2014/main" id="{BBC66BB3-CF3A-4039-C557-6A45B0A7A98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85068" y="3073397"/>
            <a:ext cx="5402628" cy="2717800"/>
          </a:xfrm>
        </p:spPr>
      </p:pic>
      <p:sp>
        <p:nvSpPr>
          <p:cNvPr id="12" name="Text Placeholder 11">
            <a:extLst>
              <a:ext uri="{FF2B5EF4-FFF2-40B4-BE49-F238E27FC236}">
                <a16:creationId xmlns:a16="http://schemas.microsoft.com/office/drawing/2014/main" id="{BE91A3CC-C22D-1040-C97C-220AAA770373}"/>
              </a:ext>
            </a:extLst>
          </p:cNvPr>
          <p:cNvSpPr>
            <a:spLocks noGrp="1"/>
          </p:cNvSpPr>
          <p:nvPr>
            <p:ph type="body" sz="quarter" idx="3"/>
          </p:nvPr>
        </p:nvSpPr>
        <p:spPr/>
        <p:txBody>
          <a:bodyPr>
            <a:normAutofit/>
          </a:bodyPr>
          <a:lstStyle/>
          <a:p>
            <a:pPr algn="ctr"/>
            <a:r>
              <a:rPr lang="en-US" dirty="0">
                <a:solidFill>
                  <a:schemeClr val="tx1"/>
                </a:solidFill>
              </a:rPr>
              <a:t>Top 10 customers</a:t>
            </a:r>
          </a:p>
        </p:txBody>
      </p:sp>
      <p:pic>
        <p:nvPicPr>
          <p:cNvPr id="8" name="Content Placeholder 7" descr="A yellow and black squares with numbers&#10;&#10;Description automatically generated">
            <a:extLst>
              <a:ext uri="{FF2B5EF4-FFF2-40B4-BE49-F238E27FC236}">
                <a16:creationId xmlns:a16="http://schemas.microsoft.com/office/drawing/2014/main" id="{148847FC-9AAC-BE41-BF6F-C82936767896}"/>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472934" y="3847266"/>
            <a:ext cx="3791145" cy="1581231"/>
          </a:xfrm>
        </p:spPr>
      </p:pic>
      <p:pic>
        <p:nvPicPr>
          <p:cNvPr id="31" name="Audio 30">
            <a:extLst>
              <a:ext uri="{FF2B5EF4-FFF2-40B4-BE49-F238E27FC236}">
                <a16:creationId xmlns:a16="http://schemas.microsoft.com/office/drawing/2014/main" id="{6483F653-B648-95C8-9013-15152FC972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30637787"/>
      </p:ext>
    </p:extLst>
  </p:cSld>
  <p:clrMapOvr>
    <a:masterClrMapping/>
  </p:clrMapOvr>
  <mc:AlternateContent xmlns:mc="http://schemas.openxmlformats.org/markup-compatibility/2006">
    <mc:Choice xmlns:p14="http://schemas.microsoft.com/office/powerpoint/2010/main" Requires="p14">
      <p:transition spd="slow" p14:dur="2000" advTm="30713"/>
    </mc:Choice>
    <mc:Fallback>
      <p:transition spd="slow" advTm="30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B42E03-8FEA-5182-69C6-373AE2257D5F}"/>
              </a:ext>
            </a:extLst>
          </p:cNvPr>
          <p:cNvSpPr txBox="1"/>
          <p:nvPr/>
        </p:nvSpPr>
        <p:spPr>
          <a:xfrm>
            <a:off x="503237" y="2517712"/>
            <a:ext cx="2780084" cy="333296"/>
          </a:xfrm>
          <a:prstGeom prst="rect">
            <a:avLst/>
          </a:prstGeom>
          <a:noFill/>
        </p:spPr>
        <p:txBody>
          <a:bodyPr wrap="square" rtlCol="0">
            <a:spAutoFit/>
          </a:bodyPr>
          <a:lstStyle/>
          <a:p>
            <a:pPr algn="ctr" defTabSz="397764"/>
            <a:r>
              <a:rPr lang="en-US" sz="1566" b="1" kern="1200" dirty="0">
                <a:solidFill>
                  <a:schemeClr val="tx1"/>
                </a:solidFill>
                <a:latin typeface="+mn-lt"/>
                <a:ea typeface="+mn-ea"/>
                <a:cs typeface="+mn-cs"/>
              </a:rPr>
              <a:t>TOTAL REVENUE</a:t>
            </a:r>
            <a:endParaRPr lang="en-US" b="1" dirty="0"/>
          </a:p>
        </p:txBody>
      </p:sp>
      <p:sp>
        <p:nvSpPr>
          <p:cNvPr id="5" name="TextBox 4">
            <a:extLst>
              <a:ext uri="{FF2B5EF4-FFF2-40B4-BE49-F238E27FC236}">
                <a16:creationId xmlns:a16="http://schemas.microsoft.com/office/drawing/2014/main" id="{D69720BA-5337-9B43-96EE-C1C326392636}"/>
              </a:ext>
            </a:extLst>
          </p:cNvPr>
          <p:cNvSpPr txBox="1"/>
          <p:nvPr/>
        </p:nvSpPr>
        <p:spPr>
          <a:xfrm>
            <a:off x="8661028" y="2513864"/>
            <a:ext cx="2780084" cy="333296"/>
          </a:xfrm>
          <a:prstGeom prst="rect">
            <a:avLst/>
          </a:prstGeom>
          <a:noFill/>
        </p:spPr>
        <p:txBody>
          <a:bodyPr wrap="square" rtlCol="0">
            <a:spAutoFit/>
          </a:bodyPr>
          <a:lstStyle/>
          <a:p>
            <a:pPr defTabSz="397764"/>
            <a:r>
              <a:rPr lang="en-US" sz="1566" b="1" dirty="0"/>
              <a:t>BEST PERFORMING MONTH </a:t>
            </a:r>
            <a:endParaRPr lang="en-US" b="1" dirty="0"/>
          </a:p>
        </p:txBody>
      </p:sp>
      <p:sp>
        <p:nvSpPr>
          <p:cNvPr id="6" name="TextBox 5">
            <a:extLst>
              <a:ext uri="{FF2B5EF4-FFF2-40B4-BE49-F238E27FC236}">
                <a16:creationId xmlns:a16="http://schemas.microsoft.com/office/drawing/2014/main" id="{A65C23FF-A38F-44A3-4B00-121B147317F6}"/>
              </a:ext>
            </a:extLst>
          </p:cNvPr>
          <p:cNvSpPr txBox="1"/>
          <p:nvPr/>
        </p:nvSpPr>
        <p:spPr>
          <a:xfrm>
            <a:off x="4386275" y="2513864"/>
            <a:ext cx="2780084" cy="574260"/>
          </a:xfrm>
          <a:prstGeom prst="rect">
            <a:avLst/>
          </a:prstGeom>
          <a:noFill/>
        </p:spPr>
        <p:txBody>
          <a:bodyPr wrap="square" rtlCol="0">
            <a:spAutoFit/>
          </a:bodyPr>
          <a:lstStyle/>
          <a:p>
            <a:pPr algn="ctr" defTabSz="397764"/>
            <a:r>
              <a:rPr lang="en-US" sz="1566" b="1" kern="1200" dirty="0">
                <a:solidFill>
                  <a:schemeClr val="tx1"/>
                </a:solidFill>
                <a:latin typeface="+mn-lt"/>
                <a:ea typeface="+mn-ea"/>
                <a:cs typeface="+mn-cs"/>
              </a:rPr>
              <a:t>TOTAL NUMBER OF CUSTOMERS</a:t>
            </a:r>
            <a:endParaRPr lang="en-US" b="1" dirty="0"/>
          </a:p>
        </p:txBody>
      </p:sp>
      <p:sp>
        <p:nvSpPr>
          <p:cNvPr id="8" name="Oval 7">
            <a:extLst>
              <a:ext uri="{FF2B5EF4-FFF2-40B4-BE49-F238E27FC236}">
                <a16:creationId xmlns:a16="http://schemas.microsoft.com/office/drawing/2014/main" id="{E2C49496-55E3-8B68-3789-F4A3132CF838}"/>
              </a:ext>
            </a:extLst>
          </p:cNvPr>
          <p:cNvSpPr/>
          <p:nvPr/>
        </p:nvSpPr>
        <p:spPr>
          <a:xfrm>
            <a:off x="1039335" y="3290608"/>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sz="2800" b="1" kern="1200" dirty="0">
                <a:solidFill>
                  <a:schemeClr val="lt1"/>
                </a:solidFill>
                <a:latin typeface="+mn-lt"/>
                <a:ea typeface="+mn-ea"/>
                <a:cs typeface="+mn-cs"/>
              </a:rPr>
              <a:t>8.82M</a:t>
            </a:r>
            <a:endParaRPr lang="en-US" sz="6000" b="1" dirty="0"/>
          </a:p>
        </p:txBody>
      </p:sp>
      <p:sp>
        <p:nvSpPr>
          <p:cNvPr id="9" name="Oval 8">
            <a:extLst>
              <a:ext uri="{FF2B5EF4-FFF2-40B4-BE49-F238E27FC236}">
                <a16:creationId xmlns:a16="http://schemas.microsoft.com/office/drawing/2014/main" id="{ADD4DB12-7B1C-CC3A-E512-2EA2A68C6936}"/>
              </a:ext>
            </a:extLst>
          </p:cNvPr>
          <p:cNvSpPr/>
          <p:nvPr/>
        </p:nvSpPr>
        <p:spPr>
          <a:xfrm>
            <a:off x="5012486" y="3290608"/>
            <a:ext cx="1603182"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sz="3200" b="1" dirty="0"/>
              <a:t>4338</a:t>
            </a:r>
            <a:endParaRPr lang="en-US" sz="2000" b="1" dirty="0"/>
          </a:p>
        </p:txBody>
      </p:sp>
      <p:sp>
        <p:nvSpPr>
          <p:cNvPr id="10" name="Oval 9">
            <a:extLst>
              <a:ext uri="{FF2B5EF4-FFF2-40B4-BE49-F238E27FC236}">
                <a16:creationId xmlns:a16="http://schemas.microsoft.com/office/drawing/2014/main" id="{4DA3999B-8D0C-D5E1-0CF7-715514A4B4EE}"/>
              </a:ext>
            </a:extLst>
          </p:cNvPr>
          <p:cNvSpPr/>
          <p:nvPr/>
        </p:nvSpPr>
        <p:spPr>
          <a:xfrm>
            <a:off x="8969204" y="3259569"/>
            <a:ext cx="1880306" cy="1028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397764"/>
            <a:r>
              <a:rPr lang="en-US" b="1" dirty="0"/>
              <a:t>NOVEMBER</a:t>
            </a:r>
            <a:endParaRPr lang="en-US" sz="4400" b="1" dirty="0"/>
          </a:p>
        </p:txBody>
      </p:sp>
      <p:sp>
        <p:nvSpPr>
          <p:cNvPr id="12" name="TextBox 11">
            <a:extLst>
              <a:ext uri="{FF2B5EF4-FFF2-40B4-BE49-F238E27FC236}">
                <a16:creationId xmlns:a16="http://schemas.microsoft.com/office/drawing/2014/main" id="{C78A7433-15E0-17EB-6304-6D96938BCA35}"/>
              </a:ext>
            </a:extLst>
          </p:cNvPr>
          <p:cNvSpPr txBox="1"/>
          <p:nvPr/>
        </p:nvSpPr>
        <p:spPr>
          <a:xfrm>
            <a:off x="1840926" y="1046645"/>
            <a:ext cx="7128278" cy="830997"/>
          </a:xfrm>
          <a:prstGeom prst="rect">
            <a:avLst/>
          </a:prstGeom>
          <a:noFill/>
        </p:spPr>
        <p:txBody>
          <a:bodyPr wrap="square" rtlCol="0">
            <a:spAutoFit/>
          </a:bodyPr>
          <a:lstStyle/>
          <a:p>
            <a:pPr algn="ctr"/>
            <a:r>
              <a:rPr lang="en-US" sz="4800" b="1" dirty="0"/>
              <a:t>INSIGHTS</a:t>
            </a:r>
          </a:p>
        </p:txBody>
      </p:sp>
      <p:pic>
        <p:nvPicPr>
          <p:cNvPr id="68" name="Audio 67">
            <a:extLst>
              <a:ext uri="{FF2B5EF4-FFF2-40B4-BE49-F238E27FC236}">
                <a16:creationId xmlns:a16="http://schemas.microsoft.com/office/drawing/2014/main" id="{285CF59C-F329-1F49-975D-34421E6347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85092182"/>
      </p:ext>
    </p:extLst>
  </p:cSld>
  <p:clrMapOvr>
    <a:masterClrMapping/>
  </p:clrMapOvr>
  <mc:AlternateContent xmlns:mc="http://schemas.openxmlformats.org/markup-compatibility/2006">
    <mc:Choice xmlns:p14="http://schemas.microsoft.com/office/powerpoint/2010/main" Requires="p14">
      <p:transition spd="slow" p14:dur="2000" advTm="16769"/>
    </mc:Choice>
    <mc:Fallback>
      <p:transition spd="slow" advTm="16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7EED-E6D6-5A0F-0F25-95C78EE73608}"/>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a:t>THANK YOU!!!</a:t>
            </a:r>
          </a:p>
        </p:txBody>
      </p:sp>
      <p:pic>
        <p:nvPicPr>
          <p:cNvPr id="124" name="Audio 123">
            <a:extLst>
              <a:ext uri="{FF2B5EF4-FFF2-40B4-BE49-F238E27FC236}">
                <a16:creationId xmlns:a16="http://schemas.microsoft.com/office/drawing/2014/main" id="{3BF37C2C-1BB7-0C95-B788-B652C31863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54025617"/>
      </p:ext>
    </p:extLst>
  </p:cSld>
  <p:clrMapOvr>
    <a:masterClrMapping/>
  </p:clrMapOvr>
  <mc:AlternateContent xmlns:mc="http://schemas.openxmlformats.org/markup-compatibility/2006">
    <mc:Choice xmlns:p14="http://schemas.microsoft.com/office/powerpoint/2010/main" Requires="p14">
      <p:transition spd="slow" p14:dur="2000" advTm="5556"/>
    </mc:Choice>
    <mc:Fallback>
      <p:transition spd="slow" advTm="5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6534</TotalTime>
  <Words>161</Words>
  <Application>Microsoft Office PowerPoint</Application>
  <PresentationFormat>Widescreen</PresentationFormat>
  <Paragraphs>31</Paragraphs>
  <Slides>9</Slides>
  <Notes>1</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Tw Cen MT</vt:lpstr>
      <vt:lpstr>Tw Cen MT Condensed</vt:lpstr>
      <vt:lpstr>Wingdings 3</vt:lpstr>
      <vt:lpstr>Integral</vt:lpstr>
      <vt:lpstr>TATA – ONLINE RETAIL data ANALYSIS</vt:lpstr>
      <vt:lpstr>AGENDA</vt:lpstr>
      <vt:lpstr>PROBLEM</vt:lpstr>
      <vt:lpstr>THE ANALYTICS TEAM</vt:lpstr>
      <vt:lpstr>THE PROCESS</vt:lpstr>
      <vt:lpstr>INSIGHTS </vt:lpstr>
      <vt:lpstr>INSIGHTS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DITORU-MUJE, BELOWEI (Student)</dc:creator>
  <cp:lastModifiedBy>Belowei Ditoru-Muje</cp:lastModifiedBy>
  <cp:revision>47</cp:revision>
  <dcterms:created xsi:type="dcterms:W3CDTF">2024-03-12T18:55:03Z</dcterms:created>
  <dcterms:modified xsi:type="dcterms:W3CDTF">2024-04-27T15:31:01Z</dcterms:modified>
</cp:coreProperties>
</file>